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8" r:id="rId4"/>
    <p:sldId id="261" r:id="rId5"/>
    <p:sldId id="283" r:id="rId6"/>
    <p:sldId id="271" r:id="rId7"/>
    <p:sldId id="260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1" r:id="rId17"/>
    <p:sldId id="282" r:id="rId18"/>
    <p:sldId id="279" r:id="rId19"/>
    <p:sldId id="280" r:id="rId20"/>
    <p:sldId id="265" r:id="rId21"/>
    <p:sldId id="25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2" y="2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70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2024/9/29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15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17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98.xml"/><Relationship Id="rId7" Type="http://schemas.openxmlformats.org/officeDocument/2006/relationships/image" Target="../media/image19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04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29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.png"/><Relationship Id="rId5" Type="http://schemas.openxmlformats.org/officeDocument/2006/relationships/hyperlink" Target="https://github.kcl.ac.uk/pages/k23031223/YueMa_k23031223_NicolasHolliman_SupplementalFile_2023-24/html_map_chart/BODS_20_min_Isochrone_Area_over_Time.html" TargetMode="Externa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image" Target="../media/image1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5" Type="http://schemas.openxmlformats.org/officeDocument/2006/relationships/hyperlink" Target="https://github.kcl.ac.uk/k23031223/YueMa_k23031223_NicolasHolliman_SupplementalFile_2023-24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5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7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9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11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13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454150" y="2128520"/>
            <a:ext cx="9283065" cy="1937385"/>
          </a:xfrm>
        </p:spPr>
        <p:txBody>
          <a:bodyPr>
            <a:noAutofit/>
          </a:bodyPr>
          <a:lstStyle/>
          <a:p>
            <a:pPr algn="just"/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Accessibility of Regent Street and its Impact on Retail Property Rents: A Multidimensional Analysis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4418920"/>
            <a:ext cx="9799200" cy="1472400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Yue Ma</a:t>
            </a:r>
          </a:p>
          <a:p>
            <a:r>
              <a:rPr lang="en-US" altLang="zh-CN" i="1" dirty="0">
                <a:latin typeface="Times New Roman" panose="02020603050405020304" charset="0"/>
                <a:cs typeface="Times New Roman" panose="02020603050405020304" charset="0"/>
              </a:rPr>
              <a:t>Department of Informatics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075" y="0"/>
            <a:ext cx="2447925" cy="1866900"/>
          </a:xfrm>
          <a:prstGeom prst="rect">
            <a:avLst/>
          </a:prstGeom>
        </p:spPr>
      </p:pic>
      <p:sp>
        <p:nvSpPr>
          <p:cNvPr id="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98880" y="5891530"/>
            <a:ext cx="9799320" cy="787400"/>
          </a:xfrm>
          <a:prstGeom prst="rect">
            <a:avLst/>
          </a:prstGeom>
        </p:spPr>
        <p:txBody>
          <a:bodyPr vert="horz" lIns="90000" tIns="46800" rIns="90000" bIns="46800" rtlCol="0">
            <a:normAutofit fontScale="925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Supervisor: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Nicolas Holliman     KPMG BODS Graduation Scheme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356680"/>
            <a:ext cx="8896985" cy="81851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Traffic Accessibility – Stops &amp; Stations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07695" y="1420159"/>
            <a:ext cx="10316845" cy="739775"/>
          </a:xfrm>
        </p:spPr>
        <p:txBody>
          <a:bodyPr>
            <a:noAutofit/>
          </a:bodyPr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High availability and accessibility of public transport stations</a:t>
            </a:r>
          </a:p>
        </p:txBody>
      </p:sp>
      <p:pic>
        <p:nvPicPr>
          <p:cNvPr id="7" name="图片 6" descr="footprint_bu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90" y="2036445"/>
            <a:ext cx="5231765" cy="4812030"/>
          </a:xfrm>
          <a:prstGeom prst="rect">
            <a:avLst/>
          </a:prstGeom>
        </p:spPr>
      </p:pic>
      <p:pic>
        <p:nvPicPr>
          <p:cNvPr id="8" name="图片 7" descr="footprint_tub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860" y="2032000"/>
            <a:ext cx="5260975" cy="4815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258065"/>
            <a:ext cx="8896985" cy="81851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Traffic Accessibility – Transport Lines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945" y="0"/>
            <a:ext cx="1964055" cy="1497965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07695" y="1529080"/>
            <a:ext cx="10926445" cy="1642110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Bus routes: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12, 22, 453, 88, N15, N18, N22, N3, N109, N136, 139, 159, </a:t>
            </a:r>
          </a:p>
          <a:p>
            <a:pPr algn="l">
              <a:lnSpc>
                <a:spcPct val="7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94, N113, N137, 14, 19, 23, 38, 9, N19, N38, N9, N97(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Blue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l">
              <a:lnSpc>
                <a:spcPct val="8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Tube lines: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Bakerloo, Central, Victoria, Piccadilly line(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Red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l">
              <a:lnSpc>
                <a:spcPct val="8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Jubilee and Elizabeth line are also convenient (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Orange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  <p:pic>
        <p:nvPicPr>
          <p:cNvPr id="7" name="图片 6" descr="service_lines_bu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25" y="3094990"/>
            <a:ext cx="4775835" cy="3763010"/>
          </a:xfrm>
          <a:prstGeom prst="rect">
            <a:avLst/>
          </a:prstGeom>
        </p:spPr>
      </p:pic>
      <p:pic>
        <p:nvPicPr>
          <p:cNvPr id="8" name="图片 7" descr="service_lines_tub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270" y="3055620"/>
            <a:ext cx="4710430" cy="38023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383575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Traffic Accessibility – Road network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89915" y="1608455"/>
            <a:ext cx="10926445" cy="164211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Roads are well-connected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Important roads: Regent Street, Oxford Street, Bond Street</a:t>
            </a:r>
          </a:p>
        </p:txBody>
      </p:sp>
      <p:pic>
        <p:nvPicPr>
          <p:cNvPr id="3" name="图片 2" descr="road_centrality_borough"/>
          <p:cNvPicPr>
            <a:picLocks noChangeAspect="1"/>
          </p:cNvPicPr>
          <p:nvPr/>
        </p:nvPicPr>
        <p:blipFill>
          <a:blip r:embed="rId6"/>
          <a:srcRect l="2446"/>
          <a:stretch/>
        </p:blipFill>
        <p:spPr>
          <a:xfrm>
            <a:off x="0" y="3217545"/>
            <a:ext cx="3950970" cy="3265170"/>
          </a:xfrm>
          <a:prstGeom prst="rect">
            <a:avLst/>
          </a:prstGeom>
        </p:spPr>
      </p:pic>
      <p:pic>
        <p:nvPicPr>
          <p:cNvPr id="5" name="图片 4" descr="node_closeness_centralit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905" y="3089910"/>
            <a:ext cx="4253865" cy="3762375"/>
          </a:xfrm>
          <a:prstGeom prst="rect">
            <a:avLst/>
          </a:prstGeom>
        </p:spPr>
      </p:pic>
      <p:pic>
        <p:nvPicPr>
          <p:cNvPr id="9" name="图片 8" descr="edge_betweeness_centrality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1155" y="3095625"/>
            <a:ext cx="4253865" cy="3762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455295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Traffic Accessibility - Isochrones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pic>
        <p:nvPicPr>
          <p:cNvPr id="3" name="图片 2" descr="accessibility_compar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335" y="1623060"/>
            <a:ext cx="6450330" cy="5234940"/>
          </a:xfrm>
          <a:prstGeom prst="rect">
            <a:avLst/>
          </a:prstGeom>
        </p:spPr>
      </p:pic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81635" y="2256790"/>
            <a:ext cx="5476240" cy="3591351"/>
          </a:xfrm>
        </p:spPr>
        <p:txBody>
          <a:bodyPr>
            <a:noAutofit/>
          </a:bodyPr>
          <a:lstStyle/>
          <a:p>
            <a:pPr algn="just">
              <a:lnSpc>
                <a:spcPct val="130000"/>
              </a:lnSpc>
              <a:buFont typeface="Arial" panose="020B0604020202020204" pitchFamily="34" charset="0"/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Ideal Isochrones:</a:t>
            </a: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Theoretical and static isochrones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20-minute walking isochrone can cover the region.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Clycling and driving have similar accessibility ranges.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207645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Traffic Accessibility - Isochrones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00075" y="1713865"/>
            <a:ext cx="10737850" cy="5144135"/>
            <a:chOff x="321" y="2699"/>
            <a:chExt cx="16910" cy="8101"/>
          </a:xfrm>
        </p:grpSpPr>
        <p:pic>
          <p:nvPicPr>
            <p:cNvPr id="5" name="图片 4" descr="accessibility_07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" y="2699"/>
              <a:ext cx="4266" cy="3998"/>
            </a:xfrm>
            <a:prstGeom prst="rect">
              <a:avLst/>
            </a:prstGeom>
          </p:spPr>
        </p:pic>
        <p:pic>
          <p:nvPicPr>
            <p:cNvPr id="7" name="图片 6" descr="accessibility_07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0" y="2721"/>
              <a:ext cx="4287" cy="4019"/>
            </a:xfrm>
            <a:prstGeom prst="rect">
              <a:avLst/>
            </a:prstGeom>
          </p:spPr>
        </p:pic>
        <p:pic>
          <p:nvPicPr>
            <p:cNvPr id="8" name="图片 7" descr="accessibility_07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99" y="2788"/>
              <a:ext cx="4162" cy="3901"/>
            </a:xfrm>
            <a:prstGeom prst="rect">
              <a:avLst/>
            </a:prstGeom>
          </p:spPr>
        </p:pic>
        <p:pic>
          <p:nvPicPr>
            <p:cNvPr id="10" name="图片 9" descr="accessibility_07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61" y="2788"/>
              <a:ext cx="4171" cy="3909"/>
            </a:xfrm>
            <a:prstGeom prst="rect">
              <a:avLst/>
            </a:prstGeom>
          </p:spPr>
        </p:pic>
        <p:pic>
          <p:nvPicPr>
            <p:cNvPr id="11" name="图片 10" descr="accessibility_07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1" y="6753"/>
              <a:ext cx="4317" cy="4047"/>
            </a:xfrm>
            <a:prstGeom prst="rect">
              <a:avLst/>
            </a:prstGeom>
          </p:spPr>
        </p:pic>
        <p:pic>
          <p:nvPicPr>
            <p:cNvPr id="12" name="图片 11" descr="accessibility_07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80" y="6753"/>
              <a:ext cx="4319" cy="4047"/>
            </a:xfrm>
            <a:prstGeom prst="rect">
              <a:avLst/>
            </a:prstGeom>
          </p:spPr>
        </p:pic>
        <p:pic>
          <p:nvPicPr>
            <p:cNvPr id="13" name="图片 12" descr="accessibility_07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59" y="6758"/>
              <a:ext cx="4311" cy="4042"/>
            </a:xfrm>
            <a:prstGeom prst="rect">
              <a:avLst/>
            </a:prstGeom>
          </p:spPr>
        </p:pic>
      </p:grp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07695" y="1092200"/>
            <a:ext cx="10316845" cy="739775"/>
          </a:xfrm>
        </p:spPr>
        <p:txBody>
          <a:bodyPr>
            <a:noAutofit/>
          </a:bodyPr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BODS isochrones: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Real and dynamic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110185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Traffic Accessibility - Isochrones</a:t>
            </a:r>
          </a:p>
        </p:txBody>
      </p:sp>
      <p:pic>
        <p:nvPicPr>
          <p:cNvPr id="4" name="图片 3" descr="KCLlogo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780" y="0"/>
            <a:ext cx="2014220" cy="1536700"/>
          </a:xfrm>
          <a:prstGeom prst="rect">
            <a:avLst/>
          </a:prstGeom>
        </p:spPr>
      </p:pic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7256780" y="1399540"/>
            <a:ext cx="4566920" cy="53482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number of buses: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Similar trends in weekdays or weekends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Buses are less on weekends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 significant difference between peak and off-peak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Isochrones area: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Relatively stable trends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High accessibility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 significant difference between weekdays and weekends</a:t>
            </a:r>
          </a:p>
        </p:txBody>
      </p:sp>
      <p:pic>
        <p:nvPicPr>
          <p:cNvPr id="5" name="图片 4" descr="num_bus_we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" y="1114425"/>
            <a:ext cx="6901815" cy="5743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356680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Hedonic Pricing Model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pic>
        <p:nvPicPr>
          <p:cNvPr id="6" name="图片 5" descr="Xmind_Retail Properti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" y="1421130"/>
            <a:ext cx="12192000" cy="5064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392540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Hedonic Pricing Model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B81D37-BDDB-F03F-EEAF-1963ADBC5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47" y="1626906"/>
            <a:ext cx="5244353" cy="52310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24E4B0-8FF6-7FD4-9630-0BA4F1796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3060"/>
            <a:ext cx="6644044" cy="52349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88D14A-3258-53BC-748D-90C5D68967FC}"/>
              </a:ext>
            </a:extLst>
          </p:cNvPr>
          <p:cNvSpPr/>
          <p:nvPr/>
        </p:nvSpPr>
        <p:spPr>
          <a:xfrm>
            <a:off x="4692575" y="5416064"/>
            <a:ext cx="1688123" cy="864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70C0"/>
                </a:solidFill>
              </a:rPr>
              <a:t>Overall: 401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Regent: 27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5754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401505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Hedonic Pricing Model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65100" y="1703705"/>
            <a:ext cx="12288520" cy="3953517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  <a:buFont typeface="Arial" panose="020B0604020202020204" pitchFamily="34" charset="0"/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HPM models: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Ordinary Least Square model (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OLS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): does not consider spatial autocorrelation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Spatial Lag Model (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SLM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): cannot eliminate spatial autocorrelation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Spatial Error Model (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SEM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): R-squared is 33.35%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Geographically Weighted Regression (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GWR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 model</a:t>
            </a:r>
          </a:p>
        </p:txBody>
      </p:sp>
      <p:pic>
        <p:nvPicPr>
          <p:cNvPr id="5" name="图片 4" descr="GWR_R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452" y="3870960"/>
            <a:ext cx="3579007" cy="2897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374610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Hedonic Pricing Model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29590" y="1343660"/>
            <a:ext cx="3295015" cy="807720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  <a:buFont typeface="Arial" panose="020B0604020202020204" pitchFamily="34" charset="0"/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SEM:</a:t>
            </a:r>
            <a:endPara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0" y="1314450"/>
            <a:ext cx="8874760" cy="2642870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89915" y="3983990"/>
            <a:ext cx="10926445" cy="242824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Negatively correlated: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Retail property Area, Distance to the nearest tube station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Positively correlated: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IMD score, Public transport station density, 20-minute walking isochrone area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 significant impact: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Population density, Distance to the nearest park, Mean distance to the 3 nearest bus stops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Premium of Regent Street: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34.5%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759460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Background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29590" y="2218055"/>
            <a:ext cx="9492615" cy="3407410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Future of Regent Street Project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Participants: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The Crown Estate &amp; Westminster City Council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Aim: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To find a permanent solution to make Regent Street greener, safer, and more accessible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075" y="0"/>
            <a:ext cx="2447925" cy="1866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759460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Conclusion: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240155" y="1856403"/>
            <a:ext cx="9799320" cy="4654934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Excellent geographical location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Transport stations have high availability and accessibility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Traffic lines and roads are well-connected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Green travelling friendly (walking, cycling, bus)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Cycling can be encouraged, and parking points can be planned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Green mosaics need to be planned</a:t>
            </a:r>
            <a:endPara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SEM is best to assume HPM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Bond Street Station and the Elizabeth line can be added as traffic suggestions on the Regent Street website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075" y="0"/>
            <a:ext cx="2447925" cy="1866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461385" y="2846070"/>
            <a:ext cx="5269230" cy="1165860"/>
          </a:xfrm>
        </p:spPr>
        <p:txBody>
          <a:bodyPr>
            <a:noAutofit/>
          </a:bodyPr>
          <a:lstStyle/>
          <a:p>
            <a:pPr algn="l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Thank You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075" y="0"/>
            <a:ext cx="2447925" cy="1866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0215" y="5598160"/>
            <a:ext cx="1133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GitHub: </a:t>
            </a:r>
            <a:r>
              <a:rPr lang="en-US" altLang="zh-CN" dirty="0">
                <a:hlinkClick r:id="rId5"/>
              </a:rPr>
              <a:t>https://github.kcl.ac.uk/k23031223/YueMa_k23031223_NicolasHolliman_SupplementalFile_2023-24</a:t>
            </a:r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Xmi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100"/>
            <a:ext cx="12192000" cy="6696710"/>
          </a:xfrm>
          <a:prstGeom prst="rect">
            <a:avLst/>
          </a:prstGeom>
        </p:spPr>
      </p:pic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565" y="0"/>
            <a:ext cx="2083435" cy="1588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544830"/>
            <a:ext cx="9214485" cy="818515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Location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07967" y="2885225"/>
            <a:ext cx="6297444" cy="1824950"/>
          </a:xfrm>
        </p:spPr>
        <p:txBody>
          <a:bodyPr>
            <a:noAutofit/>
          </a:bodyPr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Study Region:</a:t>
            </a:r>
          </a:p>
          <a:p>
            <a:pPr algn="l"/>
            <a:endPara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 LSOA areas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075" y="0"/>
            <a:ext cx="2447925" cy="1866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275" y="2035810"/>
            <a:ext cx="7214235" cy="4302125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6D2500-BD6A-8F88-2548-229D2A7026D9}"/>
              </a:ext>
            </a:extLst>
          </p:cNvPr>
          <p:cNvSpPr/>
          <p:nvPr/>
        </p:nvSpPr>
        <p:spPr>
          <a:xfrm>
            <a:off x="9535886" y="2996921"/>
            <a:ext cx="1195753" cy="432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5.58 km²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455295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Social Features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094" y="2096770"/>
            <a:ext cx="5809906" cy="4761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45983"/>
            <a:ext cx="6094730" cy="4812018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07695" y="1356995"/>
            <a:ext cx="9179560" cy="739775"/>
          </a:xfrm>
        </p:spPr>
        <p:txBody>
          <a:bodyPr>
            <a:noAutofit/>
          </a:bodyPr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Reversed trends in population density and IMD score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5429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455295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Social Features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pic>
        <p:nvPicPr>
          <p:cNvPr id="3" name="图片 2" descr="IMD_regen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085" y="1938020"/>
            <a:ext cx="5820410" cy="4919980"/>
          </a:xfrm>
          <a:prstGeom prst="rect">
            <a:avLst/>
          </a:prstGeom>
        </p:spPr>
      </p:pic>
      <p:pic>
        <p:nvPicPr>
          <p:cNvPr id="5" name="图片 4" descr="population-reg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" y="1948180"/>
            <a:ext cx="5716270" cy="4909820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07695" y="1356995"/>
            <a:ext cx="9179560" cy="739775"/>
          </a:xfrm>
        </p:spPr>
        <p:txBody>
          <a:bodyPr>
            <a:noAutofit/>
          </a:bodyPr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Reversed trends in population density and IMD score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182880"/>
            <a:ext cx="8896985" cy="81851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Green Space Accessibility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pic>
        <p:nvPicPr>
          <p:cNvPr id="5" name="图片 4" descr="distribution of park-regen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" y="2412365"/>
            <a:ext cx="4255135" cy="4323080"/>
          </a:xfrm>
          <a:prstGeom prst="rect">
            <a:avLst/>
          </a:prstGeom>
        </p:spPr>
      </p:pic>
      <p:pic>
        <p:nvPicPr>
          <p:cNvPr id="6" name="图片 5" descr="footprint_par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350" y="2200910"/>
            <a:ext cx="4929505" cy="4534535"/>
          </a:xfrm>
          <a:prstGeom prst="rect">
            <a:avLst/>
          </a:prstGeom>
        </p:spPr>
      </p:pic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94055" y="943610"/>
            <a:ext cx="9370060" cy="182499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Green space proportion is relatively low (6.14%&lt;16.49%)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Green mosaics can be planned in positions with lower park accessibility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607380F-0311-970C-DB30-104214811F52}"/>
              </a:ext>
            </a:extLst>
          </p:cNvPr>
          <p:cNvSpPr/>
          <p:nvPr/>
        </p:nvSpPr>
        <p:spPr>
          <a:xfrm>
            <a:off x="4672483" y="3838470"/>
            <a:ext cx="1195753" cy="432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0.34 km²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455295"/>
            <a:ext cx="8896985" cy="81851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Traffic Accessibility – Stops &amp; Stations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pic>
        <p:nvPicPr>
          <p:cNvPr id="3" name="图片 2" descr="distribution of bus stop-regen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130" y="1994535"/>
            <a:ext cx="4496435" cy="4566285"/>
          </a:xfrm>
          <a:prstGeom prst="rect">
            <a:avLst/>
          </a:prstGeom>
        </p:spPr>
      </p:pic>
      <p:pic>
        <p:nvPicPr>
          <p:cNvPr id="7" name="图片 6" descr="distribution of tube station-reg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500" y="2038350"/>
            <a:ext cx="4453255" cy="4522470"/>
          </a:xfrm>
          <a:prstGeom prst="rect">
            <a:avLst/>
          </a:prstGeom>
        </p:spPr>
      </p:pic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27965" y="2367280"/>
            <a:ext cx="3424555" cy="2891790"/>
          </a:xfrm>
        </p:spPr>
        <p:txBody>
          <a:bodyPr>
            <a:noAutofit/>
          </a:bodyPr>
          <a:lstStyle/>
          <a:p>
            <a:pPr algn="l"/>
            <a:endPara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190 bus stops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 tube stations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Tube line network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9590" y="455295"/>
            <a:ext cx="8896985" cy="81851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Traffic Accessibility – Stops &amp; Stations</a:t>
            </a:r>
          </a:p>
        </p:txBody>
      </p:sp>
      <p:pic>
        <p:nvPicPr>
          <p:cNvPr id="4" name="图片 3" descr="KCLlog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15" y="0"/>
            <a:ext cx="2127885" cy="1623060"/>
          </a:xfrm>
          <a:prstGeom prst="rect">
            <a:avLst/>
          </a:prstGeom>
        </p:spPr>
      </p:pic>
      <p:pic>
        <p:nvPicPr>
          <p:cNvPr id="5" name="图片 4" descr="PPA-KDE_tube_sta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163" y="2493645"/>
            <a:ext cx="5917877" cy="4364355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07695" y="1513840"/>
            <a:ext cx="9179560" cy="739775"/>
          </a:xfrm>
        </p:spPr>
        <p:txBody>
          <a:bodyPr>
            <a:noAutofit/>
          </a:bodyPr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Cluster patterns of bus stops and tube stations</a:t>
            </a:r>
          </a:p>
        </p:txBody>
      </p:sp>
      <p:pic>
        <p:nvPicPr>
          <p:cNvPr id="3" name="图片 2" descr="PPA-KDE_bus_sto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60" y="2493645"/>
            <a:ext cx="6004671" cy="43643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1433D04-9FC9-2915-6BCE-158583A9DB2E}"/>
              </a:ext>
            </a:extLst>
          </p:cNvPr>
          <p:cNvSpPr/>
          <p:nvPr/>
        </p:nvSpPr>
        <p:spPr>
          <a:xfrm>
            <a:off x="8219552" y="4253791"/>
            <a:ext cx="572756" cy="4220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8463E-8EB3-AC33-383D-D47A416992CB}"/>
              </a:ext>
            </a:extLst>
          </p:cNvPr>
          <p:cNvSpPr/>
          <p:nvPr/>
        </p:nvSpPr>
        <p:spPr>
          <a:xfrm>
            <a:off x="2252486" y="4275567"/>
            <a:ext cx="572756" cy="4220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RmYzRhZWI1MmI3NTIyMDMyMzA0YzMyM2JlYTFjZ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557</Words>
  <Application>Microsoft Office PowerPoint</Application>
  <PresentationFormat>宽屏</PresentationFormat>
  <Paragraphs>81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Wingdings</vt:lpstr>
      <vt:lpstr>WPS</vt:lpstr>
      <vt:lpstr>Accessibility of Regent Street and its Impact on Retail Property Rents: A Multidimensional Analysis</vt:lpstr>
      <vt:lpstr>Background</vt:lpstr>
      <vt:lpstr>PowerPoint 演示文稿</vt:lpstr>
      <vt:lpstr>Location</vt:lpstr>
      <vt:lpstr>Social Features</vt:lpstr>
      <vt:lpstr>Social Features</vt:lpstr>
      <vt:lpstr>Green Space Accessibility</vt:lpstr>
      <vt:lpstr>Traffic Accessibility – Stops &amp; Stations</vt:lpstr>
      <vt:lpstr>Traffic Accessibility – Stops &amp; Stations</vt:lpstr>
      <vt:lpstr>Traffic Accessibility – Stops &amp; Stations</vt:lpstr>
      <vt:lpstr>Traffic Accessibility – Transport Lines</vt:lpstr>
      <vt:lpstr>Traffic Accessibility – Road network</vt:lpstr>
      <vt:lpstr>Traffic Accessibility - Isochrones</vt:lpstr>
      <vt:lpstr>Traffic Accessibility - Isochrones</vt:lpstr>
      <vt:lpstr>Traffic Accessibility - Isochrones</vt:lpstr>
      <vt:lpstr>Hedonic Pricing Model</vt:lpstr>
      <vt:lpstr>Hedonic Pricing Model</vt:lpstr>
      <vt:lpstr>Hedonic Pricing Model</vt:lpstr>
      <vt:lpstr>Hedonic Pricing Model</vt:lpstr>
      <vt:lpstr>Conclusion: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Yue Ma</dc:creator>
  <cp:lastModifiedBy>Yue Ma</cp:lastModifiedBy>
  <cp:revision>170</cp:revision>
  <dcterms:created xsi:type="dcterms:W3CDTF">2019-06-19T02:08:00Z</dcterms:created>
  <dcterms:modified xsi:type="dcterms:W3CDTF">2024-09-29T15:39:04Z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AE498E4FFA934EF6AC2A3F85129DA013_11</vt:lpwstr>
  </property>
</Properties>
</file>